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61" r:id="rId4"/>
    <p:sldId id="260" r:id="rId5"/>
    <p:sldId id="257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58DD3-EE77-4FF0-9F2F-DC1DB67DA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A7F3B3-F425-458A-A4DB-E5FD50B730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359404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EE99CA9E-E89F-4609-BDAA-A16CCA5D5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14AC37-1D12-43FD-9DBD-C17A650C4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 err="1">
                <a:solidFill>
                  <a:srgbClr val="262626"/>
                </a:solidFill>
              </a:rPr>
              <a:t>Aan</a:t>
            </a:r>
            <a:r>
              <a:rPr lang="en-US" sz="3200" dirty="0">
                <a:solidFill>
                  <a:srgbClr val="262626"/>
                </a:solidFill>
              </a:rPr>
              <a:t> het </a:t>
            </a:r>
            <a:r>
              <a:rPr lang="en-US" sz="3200" dirty="0" err="1">
                <a:solidFill>
                  <a:srgbClr val="262626"/>
                </a:solidFill>
              </a:rPr>
              <a:t>werk</a:t>
            </a:r>
            <a:r>
              <a:rPr lang="en-US" sz="3200" dirty="0">
                <a:solidFill>
                  <a:srgbClr val="262626"/>
                </a:solidFill>
              </a:rPr>
              <a:t> </a:t>
            </a:r>
            <a:r>
              <a:rPr lang="en-US" sz="3200" dirty="0" err="1">
                <a:solidFill>
                  <a:srgbClr val="262626"/>
                </a:solidFill>
              </a:rPr>
              <a:t>als</a:t>
            </a:r>
            <a:r>
              <a:rPr lang="en-US" sz="3200" dirty="0">
                <a:solidFill>
                  <a:srgbClr val="262626"/>
                </a:solidFill>
              </a:rPr>
              <a:t> professional</a:t>
            </a:r>
          </a:p>
        </p:txBody>
      </p:sp>
      <p:pic>
        <p:nvPicPr>
          <p:cNvPr id="1042" name="Picture 18" descr="Column] 'Als ondernemer moet je keuzes maken' (Auteur ...">
            <a:extLst>
              <a:ext uri="{FF2B5EF4-FFF2-40B4-BE49-F238E27FC236}">
                <a16:creationId xmlns:a16="http://schemas.microsoft.com/office/drawing/2014/main" id="{E17FC06C-3D48-4720-9384-CF0B0FB7A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2376" y="587858"/>
            <a:ext cx="3301307" cy="330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ie is Communicatie | SUSAN TAKS FOTOGRAFIE">
            <a:extLst>
              <a:ext uri="{FF2B5EF4-FFF2-40B4-BE49-F238E27FC236}">
                <a16:creationId xmlns:a16="http://schemas.microsoft.com/office/drawing/2014/main" id="{C601ED9E-C83F-4B3B-BD27-38D9E34A0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8316" y="587858"/>
            <a:ext cx="4159126" cy="330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6" descr="Column] 'Als ondernemer moet je keuzes maken' (Auteur ...">
            <a:extLst>
              <a:ext uri="{FF2B5EF4-FFF2-40B4-BE49-F238E27FC236}">
                <a16:creationId xmlns:a16="http://schemas.microsoft.com/office/drawing/2014/main" id="{0882156B-3216-402C-A15D-9B1441EB8C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56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6B04C-0541-4952-A858-1E97B60E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het kort over pit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A28A75-9D7A-40A0-9835-8BF8B1971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67622"/>
            <a:ext cx="7729728" cy="4148138"/>
          </a:xfrm>
        </p:spPr>
        <p:txBody>
          <a:bodyPr/>
          <a:lstStyle/>
          <a:p>
            <a:r>
              <a:rPr lang="nl-NL" sz="2200" dirty="0"/>
              <a:t>Beroepsinterventies</a:t>
            </a:r>
          </a:p>
          <a:p>
            <a:r>
              <a:rPr lang="nl-NL" sz="2200" dirty="0"/>
              <a:t>Thema kiezen</a:t>
            </a:r>
          </a:p>
          <a:p>
            <a:r>
              <a:rPr lang="nl-NL" sz="2200" dirty="0"/>
              <a:t>Casus gericht op jouw gekozen thema</a:t>
            </a:r>
          </a:p>
          <a:p>
            <a:r>
              <a:rPr lang="nl-NL" sz="2200" dirty="0"/>
              <a:t>Kies een interventie gericht op jouw casus en beschrijf deze</a:t>
            </a:r>
          </a:p>
          <a:p>
            <a:r>
              <a:rPr lang="nl-NL" sz="2200" dirty="0"/>
              <a:t>Pas de gekozen interventie toe op jouw casus en beschrijf deze</a:t>
            </a:r>
          </a:p>
          <a:p>
            <a:r>
              <a:rPr lang="nl-NL" sz="2200" dirty="0"/>
              <a:t>Feedback medestudent (tip en top) (indeling volgt nog)</a:t>
            </a:r>
          </a:p>
          <a:p>
            <a:r>
              <a:rPr lang="nl-NL" sz="2200" dirty="0"/>
              <a:t>Individuele reflectie aan de hand van de STRAK-methode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1FE8A6B-D7E8-43D5-BA4B-463AF274F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360" y="2458052"/>
            <a:ext cx="4064000" cy="37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8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7EAE5-CD38-440B-9241-1C61F0051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Eindopdracht pit 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56772B-DDFC-423A-B831-47751F02E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07920"/>
            <a:ext cx="8223504" cy="431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Een </a:t>
            </a:r>
            <a:r>
              <a:rPr lang="nl-NL" sz="2200" b="1" dirty="0"/>
              <a:t>individueel verslag</a:t>
            </a:r>
            <a:r>
              <a:rPr lang="nl-NL" sz="2200" dirty="0"/>
              <a:t> waarin de volgende stappen zijn opgenomen:</a:t>
            </a:r>
          </a:p>
          <a:p>
            <a:r>
              <a:rPr lang="nl-NL" sz="2200" dirty="0"/>
              <a:t>Stap 1 Persoonlijke leervraag</a:t>
            </a:r>
          </a:p>
          <a:p>
            <a:r>
              <a:rPr lang="nl-NL" sz="2200" dirty="0"/>
              <a:t>Stap 2 Onderzoek fase 1</a:t>
            </a:r>
          </a:p>
          <a:p>
            <a:r>
              <a:rPr lang="nl-NL" sz="2200" dirty="0"/>
              <a:t>Stap 3 Toepassen</a:t>
            </a:r>
          </a:p>
          <a:p>
            <a:r>
              <a:rPr lang="nl-NL" sz="2200" dirty="0"/>
              <a:t>Stap 4 Thema interventie</a:t>
            </a:r>
          </a:p>
          <a:p>
            <a:r>
              <a:rPr lang="nl-NL" sz="2200" dirty="0"/>
              <a:t>Stap 5 Onderzoek fase 2</a:t>
            </a:r>
          </a:p>
          <a:p>
            <a:r>
              <a:rPr lang="nl-NL" sz="2200" dirty="0"/>
              <a:t>Stap 6 Casus</a:t>
            </a:r>
          </a:p>
          <a:p>
            <a:r>
              <a:rPr lang="nl-NL" sz="2200" dirty="0"/>
              <a:t>Stap 7 Vervolg stap 6, feedback medestudent en reflectie schrijven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215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92BC95-7E85-4673-84BD-48D06FEB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 Persoonlijke leervraag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BEDD27-464C-437A-8714-C2964362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dirty="0"/>
              <a:t>Formuleer minimaal twee persoonlijke leervragen (SMART) om tijdens het project aan te werken. </a:t>
            </a:r>
          </a:p>
          <a:p>
            <a:r>
              <a:rPr lang="nl-NL" sz="2200" dirty="0"/>
              <a:t>Deze leervragen kunnen te maken hebben met </a:t>
            </a:r>
            <a:r>
              <a:rPr lang="nl-NL" sz="2200" b="1" dirty="0"/>
              <a:t>zelfbeeld</a:t>
            </a:r>
            <a:r>
              <a:rPr lang="nl-NL" sz="2200" dirty="0"/>
              <a:t>, </a:t>
            </a:r>
            <a:r>
              <a:rPr lang="nl-NL" sz="2200" b="1" dirty="0"/>
              <a:t>opleidingsbeeld</a:t>
            </a:r>
            <a:r>
              <a:rPr lang="nl-NL" sz="2200" dirty="0"/>
              <a:t>, </a:t>
            </a:r>
            <a:r>
              <a:rPr lang="nl-NL" sz="2200" b="1" dirty="0"/>
              <a:t>beroepsbeeld</a:t>
            </a:r>
            <a:r>
              <a:rPr lang="nl-NL" sz="2200" dirty="0"/>
              <a:t>, </a:t>
            </a:r>
            <a:r>
              <a:rPr lang="nl-NL" sz="2200" b="1" dirty="0"/>
              <a:t>beroepsinhoud</a:t>
            </a:r>
          </a:p>
          <a:p>
            <a:r>
              <a:rPr lang="nl-NL" sz="2200" dirty="0"/>
              <a:t>Hebben een onderzoekend karakter</a:t>
            </a:r>
          </a:p>
          <a:p>
            <a:r>
              <a:rPr lang="nl-NL" sz="2200" dirty="0"/>
              <a:t>Worden aan het eind van het vak door jouzelf beantwoord (in de individuele reflectie)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401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MART formuleren | 5 letters voor SMART doelen | 100 voorbeelden">
            <a:extLst>
              <a:ext uri="{FF2B5EF4-FFF2-40B4-BE49-F238E27FC236}">
                <a16:creationId xmlns:a16="http://schemas.microsoft.com/office/drawing/2014/main" id="{3D052438-F4A2-4167-92C9-D4E7BB702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318" y="1131094"/>
            <a:ext cx="8989363" cy="459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19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CBB9E-7F0A-4E84-8135-EA178A0D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smart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8A639E-3CA7-48AF-BEAB-3B6582958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10406"/>
          </a:xfrm>
        </p:spPr>
        <p:txBody>
          <a:bodyPr>
            <a:normAutofit fontScale="92500" lnSpcReduction="10000"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Specifiek</a:t>
            </a:r>
            <a:r>
              <a:rPr lang="nl-NL" sz="2400" dirty="0">
                <a:solidFill>
                  <a:srgbClr val="FF0000"/>
                </a:solidFill>
              </a:rPr>
              <a:t> </a:t>
            </a:r>
            <a:r>
              <a:rPr lang="nl-NL" sz="2400" dirty="0"/>
              <a:t>= Het is voor iedereen duidelijk waar het om gaat en welk resultaat </a:t>
            </a:r>
            <a:r>
              <a:rPr lang="nl-NL" sz="2400" u="sng" dirty="0"/>
              <a:t>jij</a:t>
            </a:r>
            <a:r>
              <a:rPr lang="nl-NL" sz="2400" dirty="0"/>
              <a:t> wilt bereiken</a:t>
            </a:r>
          </a:p>
          <a:p>
            <a:r>
              <a:rPr lang="nl-NL" sz="2400" b="1" dirty="0">
                <a:solidFill>
                  <a:srgbClr val="FFC000"/>
                </a:solidFill>
              </a:rPr>
              <a:t>Meetbaar</a:t>
            </a:r>
            <a:r>
              <a:rPr lang="nl-NL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400" dirty="0"/>
              <a:t>= Iedereen moet in staat zijn om na te gaan of je doel is behaald </a:t>
            </a:r>
          </a:p>
          <a:p>
            <a:r>
              <a:rPr lang="nl-NL" sz="2400" b="1" dirty="0">
                <a:solidFill>
                  <a:srgbClr val="FFFF00"/>
                </a:solidFill>
              </a:rPr>
              <a:t>Acceptabel</a:t>
            </a:r>
            <a:r>
              <a:rPr lang="nl-NL" sz="2400" dirty="0">
                <a:solidFill>
                  <a:srgbClr val="FFFF00"/>
                </a:solidFill>
              </a:rPr>
              <a:t> </a:t>
            </a:r>
            <a:r>
              <a:rPr lang="nl-NL" sz="2400" dirty="0"/>
              <a:t>= Iedereen is het er over eens dat jouw leerdoelen voortkomen uit je </a:t>
            </a:r>
            <a:r>
              <a:rPr lang="nl-NL" sz="2400" u="sng" dirty="0"/>
              <a:t>eigen</a:t>
            </a:r>
            <a:r>
              <a:rPr lang="nl-NL" sz="2400" dirty="0"/>
              <a:t> analyse van jouw professionele en beroep specifieke vaardigheden</a:t>
            </a:r>
          </a:p>
          <a:p>
            <a:r>
              <a:rPr lang="nl-NL" sz="2400" b="1" dirty="0">
                <a:solidFill>
                  <a:srgbClr val="92D050"/>
                </a:solidFill>
              </a:rPr>
              <a:t>Realistisch</a:t>
            </a:r>
            <a:r>
              <a:rPr lang="nl-NL" sz="2400" dirty="0"/>
              <a:t> = Haalbare stappen. Niet in één keer de hele wereld willen veranderen</a:t>
            </a:r>
          </a:p>
          <a:p>
            <a:r>
              <a:rPr lang="nl-NL" sz="2400" b="1" dirty="0">
                <a:solidFill>
                  <a:srgbClr val="00B050"/>
                </a:solidFill>
              </a:rPr>
              <a:t>Tijdgebonden </a:t>
            </a:r>
            <a:r>
              <a:rPr lang="nl-NL" sz="2400" dirty="0"/>
              <a:t>= Het doel moet </a:t>
            </a:r>
            <a:r>
              <a:rPr lang="nl-NL" sz="2400" u="sng" dirty="0"/>
              <a:t>haalbaar</a:t>
            </a:r>
            <a:r>
              <a:rPr lang="nl-NL" sz="2400" dirty="0"/>
              <a:t> zijn in een bepaald tijdsbestek (bijvoorbeeld: ‘aan het eind van periode 4’)</a:t>
            </a:r>
          </a:p>
        </p:txBody>
      </p:sp>
    </p:spTree>
    <p:extLst>
      <p:ext uri="{BB962C8B-B14F-4D97-AF65-F5344CB8AC3E}">
        <p14:creationId xmlns:p14="http://schemas.microsoft.com/office/powerpoint/2010/main" val="111672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D1952-DFF0-4EED-9E98-FB115999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01F886-3E56-4729-A832-46392DFF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00881"/>
          </a:xfrm>
        </p:spPr>
        <p:txBody>
          <a:bodyPr/>
          <a:lstStyle/>
          <a:p>
            <a:pPr marL="0" indent="0">
              <a:buNone/>
            </a:pPr>
            <a:r>
              <a:rPr lang="nl-NL" sz="2200" dirty="0"/>
              <a:t>Geef per voorbeeld aan of de leerdoelen SMART geformuleerd zijn </a:t>
            </a:r>
            <a:r>
              <a:rPr lang="nl-NL" sz="2200" b="1" dirty="0"/>
              <a:t>ja</a:t>
            </a:r>
            <a:r>
              <a:rPr lang="nl-NL" sz="2200" dirty="0"/>
              <a:t> of </a:t>
            </a:r>
            <a:r>
              <a:rPr lang="nl-NL" sz="2200" b="1" dirty="0"/>
              <a:t>nee</a:t>
            </a:r>
          </a:p>
          <a:p>
            <a:pPr marL="342900" indent="-342900">
              <a:buAutoNum type="arabicPeriod"/>
            </a:pPr>
            <a:endParaRPr lang="nl-NL" sz="2200" dirty="0"/>
          </a:p>
          <a:p>
            <a:pPr marL="342900" indent="-342900">
              <a:buAutoNum type="arabicPeriod"/>
            </a:pPr>
            <a:r>
              <a:rPr lang="nl-NL" sz="2200" dirty="0"/>
              <a:t>Aan het eind van deze periode ben ik in staat bij alle uitleg die ik geef de relatie die dat heeft met de opdracht duidelijk aan te geven </a:t>
            </a:r>
          </a:p>
          <a:p>
            <a:pPr marL="342900" indent="-342900">
              <a:buAutoNum type="arabicPeriod"/>
            </a:pPr>
            <a:r>
              <a:rPr lang="nl-NL" sz="2200" dirty="0"/>
              <a:t>Na deze stage, kan ik als patiënten meerdere vragen hebben, duidelijk aangeven in welke volgorde ik ze ga behandelen </a:t>
            </a:r>
          </a:p>
          <a:p>
            <a:pPr marL="342900" indent="-342900">
              <a:buAutoNum type="arabicPeriod"/>
            </a:pPr>
            <a:r>
              <a:rPr lang="nl-NL" sz="2200" dirty="0"/>
              <a:t>Structuur aanbrengen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1D8B9B-E91E-46AC-A3CD-1C5C284BC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191" y="4638484"/>
            <a:ext cx="376237" cy="36934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CE3C330-EBAE-434F-8C6D-B7B9B5058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1096" y="5413720"/>
            <a:ext cx="376237" cy="36934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DE4A718-B705-482F-BC6A-CE059471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349" y="5893308"/>
            <a:ext cx="374609" cy="37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5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58900-4C83-4C77-9B05-AB0CE325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776" y="1290320"/>
            <a:ext cx="4108704" cy="1188720"/>
          </a:xfrm>
        </p:spPr>
        <p:txBody>
          <a:bodyPr/>
          <a:lstStyle/>
          <a:p>
            <a:r>
              <a:rPr lang="nl-NL"/>
              <a:t>Aan de slag</a:t>
            </a:r>
            <a:endParaRPr lang="nl-NL" dirty="0"/>
          </a:p>
        </p:txBody>
      </p:sp>
      <p:pic>
        <p:nvPicPr>
          <p:cNvPr id="5122" name="Picture 2" descr="het vertrek begintpunt van mooie ideeen | Loesje">
            <a:extLst>
              <a:ext uri="{FF2B5EF4-FFF2-40B4-BE49-F238E27FC236}">
                <a16:creationId xmlns:a16="http://schemas.microsoft.com/office/drawing/2014/main" id="{7DDF48DE-5E17-4EC7-8983-A6E8184A8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200025"/>
            <a:ext cx="45720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913CBF6-11ED-463C-90A5-48F4BCD3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576" y="2941955"/>
            <a:ext cx="5023104" cy="2534285"/>
          </a:xfrm>
        </p:spPr>
        <p:txBody>
          <a:bodyPr>
            <a:normAutofit/>
          </a:bodyPr>
          <a:lstStyle/>
          <a:p>
            <a:r>
              <a:rPr lang="nl-NL" sz="2200" dirty="0"/>
              <a:t>10 minuten voor het eind van de les terugkomen op Skype</a:t>
            </a:r>
          </a:p>
          <a:p>
            <a:r>
              <a:rPr lang="nl-NL" sz="2200" dirty="0"/>
              <a:t>Aan het eind van de les jouw twee SMART geformuleerde leerdoelen </a:t>
            </a:r>
            <a:r>
              <a:rPr lang="nl-NL" sz="2200" b="1" dirty="0"/>
              <a:t>inleveren via de mail bij Dana &amp; Myrthe</a:t>
            </a:r>
          </a:p>
        </p:txBody>
      </p:sp>
    </p:spTree>
    <p:extLst>
      <p:ext uri="{BB962C8B-B14F-4D97-AF65-F5344CB8AC3E}">
        <p14:creationId xmlns:p14="http://schemas.microsoft.com/office/powerpoint/2010/main" val="1006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85</TotalTime>
  <Words>362</Words>
  <Application>Microsoft Office PowerPoint</Application>
  <PresentationFormat>Breedbeeld</PresentationFormat>
  <Paragraphs>42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Pakket</vt:lpstr>
      <vt:lpstr>Pit 4 Beroepsinterventies</vt:lpstr>
      <vt:lpstr>Aan het werk als professional</vt:lpstr>
      <vt:lpstr>In het kort over pit 4</vt:lpstr>
      <vt:lpstr>Eindopdracht pit 4</vt:lpstr>
      <vt:lpstr>Stap 1 Persoonlijke leervraag</vt:lpstr>
      <vt:lpstr>PowerPoint-presentatie</vt:lpstr>
      <vt:lpstr>smart</vt:lpstr>
      <vt:lpstr>Voorbeelden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Myrthe Langeveld</dc:creator>
  <cp:lastModifiedBy>Myrthe Langeveld</cp:lastModifiedBy>
  <cp:revision>8</cp:revision>
  <dcterms:created xsi:type="dcterms:W3CDTF">2020-05-04T15:37:07Z</dcterms:created>
  <dcterms:modified xsi:type="dcterms:W3CDTF">2020-05-07T08:53:52Z</dcterms:modified>
</cp:coreProperties>
</file>